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19"/>
  </p:notesMasterIdLst>
  <p:sldIdLst>
    <p:sldId id="256" r:id="rId2"/>
    <p:sldId id="258" r:id="rId3"/>
    <p:sldId id="259" r:id="rId4"/>
    <p:sldId id="262" r:id="rId5"/>
    <p:sldId id="260" r:id="rId6"/>
    <p:sldId id="269" r:id="rId7"/>
    <p:sldId id="264" r:id="rId8"/>
    <p:sldId id="263" r:id="rId9"/>
    <p:sldId id="273" r:id="rId10"/>
    <p:sldId id="271" r:id="rId11"/>
    <p:sldId id="270" r:id="rId12"/>
    <p:sldId id="272" r:id="rId13"/>
    <p:sldId id="265" r:id="rId14"/>
    <p:sldId id="267" r:id="rId15"/>
    <p:sldId id="257" r:id="rId16"/>
    <p:sldId id="26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Yang" initials="AY" lastIdx="1" clrIdx="0">
    <p:extLst>
      <p:ext uri="{19B8F6BF-5375-455C-9EA6-DF929625EA0E}">
        <p15:presenceInfo xmlns:p15="http://schemas.microsoft.com/office/powerpoint/2012/main" userId="827c7ca9a8cf94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/>
    <p:restoredTop sz="82680"/>
  </p:normalViewPr>
  <p:slideViewPr>
    <p:cSldViewPr snapToGrid="0" snapToObjects="1">
      <p:cViewPr varScale="1">
        <p:scale>
          <a:sx n="90" d="100"/>
          <a:sy n="90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6T15:19:31.791" idx="1">
    <p:pos x="10" y="10"/>
    <p:text/>
    <p:extLst>
      <p:ext uri="{C676402C-5697-4E1C-873F-D02D1690AC5C}">
        <p15:threadingInfo xmlns:p15="http://schemas.microsoft.com/office/powerpoint/2012/main" timeZoneBias="-7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6T15:19:31.791" idx="1">
    <p:pos x="10" y="10"/>
    <p:text/>
    <p:extLst>
      <p:ext uri="{C676402C-5697-4E1C-873F-D02D1690AC5C}">
        <p15:threadingInfo xmlns:p15="http://schemas.microsoft.com/office/powerpoint/2012/main" timeZoneBias="-7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87D25-23F0-9349-AB82-743E3EA442F0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C3728-16AB-0C40-BF35-24C8C346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5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3728-16AB-0C40-BF35-24C8C346B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3728-16AB-0C40-BF35-24C8C346B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5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7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2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8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2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68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77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79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3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5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5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7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7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5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45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091" t="997" b="338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97" name="Straight Connector 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333" y="3101218"/>
            <a:ext cx="4513792" cy="1750179"/>
          </a:xfrm>
        </p:spPr>
        <p:txBody>
          <a:bodyPr>
            <a:normAutofit/>
          </a:bodyPr>
          <a:lstStyle/>
          <a:p>
            <a:r>
              <a:rPr lang="en-US" sz="37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COMP312/OPRE354 GROUP6 </a:t>
            </a:r>
            <a:r>
              <a:rPr lang="en-US" sz="37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8113" y="4907595"/>
            <a:ext cx="5067795" cy="670774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Andy Yang / </a:t>
            </a:r>
            <a:r>
              <a:rPr lang="en-US" sz="1600" dirty="0" err="1"/>
              <a:t>Minping</a:t>
            </a:r>
            <a:r>
              <a:rPr lang="en-US" sz="1600" dirty="0"/>
              <a:t> Yang / </a:t>
            </a:r>
            <a:r>
              <a:rPr lang="en-US" sz="1600" dirty="0" err="1"/>
              <a:t>Haochen</a:t>
            </a:r>
            <a:r>
              <a:rPr lang="en-US" sz="1600" dirty="0"/>
              <a:t> Yin/ Zhu </a:t>
            </a:r>
            <a:r>
              <a:rPr lang="en-US" sz="1600" dirty="0" err="1"/>
              <a:t>Xinyu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0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115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EEB0B-C7BA-5640-9A2D-ECB7F496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06" y="639098"/>
            <a:ext cx="6708372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35F7FA7D-169D-1F45-B01E-3C0B48B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Hant" sz="4800"/>
              <a:t>Data analysis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44855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35F7FA7D-169D-1F45-B01E-3C0B48B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9" y="441224"/>
            <a:ext cx="3838135" cy="1456267"/>
          </a:xfrm>
        </p:spPr>
        <p:txBody>
          <a:bodyPr>
            <a:normAutofit/>
          </a:bodyPr>
          <a:lstStyle/>
          <a:p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Hant" alt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096D2-D0BB-344E-89A9-4BCFA49EECF9}"/>
              </a:ext>
            </a:extLst>
          </p:cNvPr>
          <p:cNvSpPr/>
          <p:nvPr/>
        </p:nvSpPr>
        <p:spPr>
          <a:xfrm>
            <a:off x="1643059" y="1990358"/>
            <a:ext cx="4172669" cy="3424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1942F-36D4-E04C-A592-E25D2FCF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75" y="2093391"/>
            <a:ext cx="4470835" cy="3353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CF4D9E-ACA3-EC42-A74F-77B4261658B8}"/>
              </a:ext>
            </a:extLst>
          </p:cNvPr>
          <p:cNvSpPr/>
          <p:nvPr/>
        </p:nvSpPr>
        <p:spPr>
          <a:xfrm>
            <a:off x="6660200" y="1986280"/>
            <a:ext cx="4019551" cy="35673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CC20A-2ED2-1641-A049-9F1958804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96" y="2331355"/>
            <a:ext cx="4278758" cy="32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7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36A80-D2E1-BA46-B009-D7AC3F3F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09" y="2139186"/>
            <a:ext cx="8589238" cy="40584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35F7FA7D-169D-1F45-B01E-3C0B48B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9" y="526952"/>
            <a:ext cx="3838135" cy="1456267"/>
          </a:xfrm>
        </p:spPr>
        <p:txBody>
          <a:bodyPr>
            <a:normAutofit/>
          </a:bodyPr>
          <a:lstStyle/>
          <a:p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Hant" alt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22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7DA3414-3452-934E-9FDC-F05C32D1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25" y="412750"/>
            <a:ext cx="10131425" cy="145573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badi MT Condensed Extra Bold" charset="0"/>
              </a:rPr>
              <a:t>M1 model- m/m/2</a:t>
            </a:r>
            <a:endParaRPr lang="en-US" sz="4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5CB7F4-993C-6240-9C01-D2C3077C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82082"/>
              </p:ext>
            </p:extLst>
          </p:nvPr>
        </p:nvGraphicFramePr>
        <p:xfrm>
          <a:off x="818063" y="1868488"/>
          <a:ext cx="9809747" cy="306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Estimated value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         95% confidence</a:t>
                      </a:r>
                      <a:r>
                        <a:rPr lang="en-US" sz="2400" baseline="0" dirty="0"/>
                        <a:t>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421">
                <a:tc>
                  <a:txBody>
                    <a:bodyPr/>
                    <a:lstStyle/>
                    <a:p>
                      <a:r>
                        <a:rPr lang="en-US" sz="2400" b="1" dirty="0"/>
                        <a:t>W</a:t>
                      </a:r>
                      <a:r>
                        <a:rPr lang="en-US" sz="2000" dirty="0"/>
                        <a:t> (average waiting time in the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7.82337206711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7.809121917413742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7.837622216805047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421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Wq</a:t>
                      </a:r>
                      <a:r>
                        <a:rPr lang="en-US" sz="2000" dirty="0"/>
                        <a:t> (average waiting time in the queue)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3.11337407736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3.0948807792369624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3.1318673754882353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421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Ws</a:t>
                      </a:r>
                      <a:r>
                        <a:rPr lang="en-US" sz="2000" baseline="0" dirty="0"/>
                        <a:t> (average waiting time in the service)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4.70833321818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4.704664109569529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4.7120023267810565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A9B8A6-E569-B14B-BF86-BFA8ABF8F65D}"/>
              </a:ext>
            </a:extLst>
          </p:cNvPr>
          <p:cNvSpPr txBox="1"/>
          <p:nvPr/>
        </p:nvSpPr>
        <p:spPr>
          <a:xfrm>
            <a:off x="796924" y="5168900"/>
            <a:ext cx="880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very accurately simulated! With Poisson inter-arrival and exponential service time</a:t>
            </a:r>
          </a:p>
        </p:txBody>
      </p:sp>
    </p:spTree>
    <p:extLst>
      <p:ext uri="{BB962C8B-B14F-4D97-AF65-F5344CB8AC3E}">
        <p14:creationId xmlns:p14="http://schemas.microsoft.com/office/powerpoint/2010/main" val="71054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7DA3414-3452-934E-9FDC-F05C32D1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412750"/>
            <a:ext cx="3508375" cy="145573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badi MT Condensed Extra Bold" charset="0"/>
              </a:rPr>
              <a:t>M2 model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23923-FCE8-EE45-A72B-9A4F8FE94B17}"/>
              </a:ext>
            </a:extLst>
          </p:cNvPr>
          <p:cNvSpPr txBox="1"/>
          <p:nvPr/>
        </p:nvSpPr>
        <p:spPr>
          <a:xfrm>
            <a:off x="805363" y="1616145"/>
            <a:ext cx="4869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Inter-arrival</a:t>
            </a:r>
            <a:r>
              <a:rPr lang="en-US" sz="2000" dirty="0"/>
              <a:t> follows </a:t>
            </a:r>
            <a:r>
              <a:rPr lang="en-US" sz="2000" b="1" dirty="0"/>
              <a:t>Exponential distribution</a:t>
            </a:r>
          </a:p>
          <a:p>
            <a:r>
              <a:rPr lang="en-US" sz="2000" b="1" dirty="0"/>
              <a:t>Service time </a:t>
            </a:r>
            <a:r>
              <a:rPr lang="en-US" sz="2000" dirty="0"/>
              <a:t>follows </a:t>
            </a:r>
            <a:r>
              <a:rPr lang="en-US" sz="2000" b="1" dirty="0"/>
              <a:t>Gamma distribution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35F011-3C0C-254A-A82C-81203BFA2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62697"/>
              </p:ext>
            </p:extLst>
          </p:nvPr>
        </p:nvGraphicFramePr>
        <p:xfrm>
          <a:off x="891507" y="3158314"/>
          <a:ext cx="9809747" cy="26201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70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8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Estimated value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         95% confidence</a:t>
                      </a:r>
                      <a:r>
                        <a:rPr lang="en-US" sz="2400" baseline="0" dirty="0"/>
                        <a:t>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34">
                <a:tc>
                  <a:txBody>
                    <a:bodyPr/>
                    <a:lstStyle/>
                    <a:p>
                      <a:r>
                        <a:rPr lang="en-US" sz="2000" dirty="0"/>
                        <a:t>W</a:t>
                      </a:r>
                      <a:r>
                        <a:rPr lang="en-US" dirty="0"/>
                        <a:t> (average waiting time in the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6.7056019466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6.679096919947189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6.73210697325375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434">
                <a:tc>
                  <a:txBody>
                    <a:bodyPr/>
                    <a:lstStyle/>
                    <a:p>
                      <a:r>
                        <a:rPr lang="en-US" dirty="0" err="1"/>
                        <a:t>Wq</a:t>
                      </a:r>
                      <a:r>
                        <a:rPr lang="en-US" dirty="0"/>
                        <a:t> (average waiting time in the queue)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1.99837885424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1.9742759920546804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2.022481716421073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434">
                <a:tc>
                  <a:txBody>
                    <a:bodyPr/>
                    <a:lstStyle/>
                    <a:p>
                      <a:r>
                        <a:rPr lang="en-US" dirty="0" err="1"/>
                        <a:t>Ws</a:t>
                      </a:r>
                      <a:r>
                        <a:rPr lang="en-US" baseline="0" dirty="0"/>
                        <a:t> (average waiting time in the service)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4.70721556874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4.703045184310918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kern="1200" dirty="0">
                          <a:effectLst/>
                        </a:rPr>
                        <a:t>4.7113859531765705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7BE526-C717-B84E-B33F-68D8FA5BC49C}"/>
              </a:ext>
            </a:extLst>
          </p:cNvPr>
          <p:cNvSpPr txBox="1"/>
          <p:nvPr/>
        </p:nvSpPr>
        <p:spPr>
          <a:xfrm>
            <a:off x="805363" y="5914281"/>
            <a:ext cx="880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simulation than Model1 but still have room to improve.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275589-74CB-8B4D-BDF3-AA9C29F204E1}"/>
                  </a:ext>
                </a:extLst>
              </p:cNvPr>
              <p:cNvSpPr txBox="1"/>
              <p:nvPr/>
            </p:nvSpPr>
            <p:spPr>
              <a:xfrm>
                <a:off x="6269533" y="1377716"/>
                <a:ext cx="4552785" cy="705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𝑎𝑙𝑝h𝑎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𝑚𝑎𝑡h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AU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𝑏𝑒𝑡𝑎</m:t>
                              </m:r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𝑚𝑎𝑡h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𝑔𝑎𝑚𝑚𝑎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𝑎𝑙𝑝h𝑎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𝑏𝑒𝑡𝑎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𝑎𝑙𝑝h𝑎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275589-74CB-8B4D-BDF3-AA9C29F2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33" y="1377716"/>
                <a:ext cx="4552785" cy="705771"/>
              </a:xfrm>
              <a:prstGeom prst="rect">
                <a:avLst/>
              </a:prstGeom>
              <a:blipFill>
                <a:blip r:embed="rId2"/>
                <a:stretch>
                  <a:fillRect l="-139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F56951-A4F6-CB42-B77A-40D36DAD1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78904"/>
              </p:ext>
            </p:extLst>
          </p:nvPr>
        </p:nvGraphicFramePr>
        <p:xfrm>
          <a:off x="891507" y="2324031"/>
          <a:ext cx="789200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Exponential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Lambda = </a:t>
                      </a:r>
                      <a:r>
                        <a:rPr lang="en-A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0.267770516023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= 3.876165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r>
                        <a:rPr lang="en-US" baseline="0" dirty="0"/>
                        <a:t> = </a:t>
                      </a:r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1.214991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12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810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Empirical DITRIBUTION MODEL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1" y="1837267"/>
                <a:ext cx="6159499" cy="325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 defTabSz="914400">
                  <a:lnSpc>
                    <a:spcPct val="120000"/>
                  </a:lnSpc>
                  <a:spcBef>
                    <a:spcPts val="1000"/>
                  </a:spcBef>
                  <a:buClr>
                    <a:prstClr val="black"/>
                  </a:buClr>
                  <a:buFont typeface="Arial" panose="020B0604020202020204" pitchFamily="34" charset="0"/>
                  <a:buChar char="•"/>
                </a:pP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{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(1)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(2)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(3)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(4)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(5)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(6)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(7)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X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(8)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.......}</a:t>
                </a:r>
                <a:r>
                  <a:rPr lang="en-AU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 </a:t>
                </a:r>
                <a:endParaRPr lang="en-GB" sz="2400" b="1" cap="all" dirty="0">
                  <a:solidFill>
                    <a:schemeClr val="tx1"/>
                  </a:solidFill>
                  <a:latin typeface="Tw Cen MT" panose="020B0602020104020603"/>
                </a:endParaRPr>
              </a:p>
              <a:p>
                <a:pPr marL="228600" lvl="0" indent="-228600" defTabSz="914400">
                  <a:lnSpc>
                    <a:spcPct val="120000"/>
                  </a:lnSpc>
                  <a:spcBef>
                    <a:spcPts val="1000"/>
                  </a:spcBef>
                  <a:buClr>
                    <a:prstClr val="black"/>
                  </a:buClr>
                  <a:buFont typeface="Arial" panose="020B0604020202020204" pitchFamily="34" charset="0"/>
                  <a:buChar char="•"/>
                </a:pP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{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(1)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(2)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(3)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(4)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(5)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(6)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,.....}</a:t>
                </a:r>
                <a:r>
                  <a:rPr lang="en-AU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 </a:t>
                </a:r>
                <a:endParaRPr lang="en-GB" sz="2400" b="1" cap="all" dirty="0">
                  <a:solidFill>
                    <a:schemeClr val="tx1"/>
                  </a:solidFill>
                  <a:latin typeface="Tw Cen MT" panose="020B0602020104020603"/>
                </a:endParaRPr>
              </a:p>
              <a:p>
                <a:pPr marL="228600" lvl="0" indent="-228600" defTabSz="914400">
                  <a:lnSpc>
                    <a:spcPct val="120000"/>
                  </a:lnSpc>
                  <a:spcBef>
                    <a:spcPts val="1000"/>
                  </a:spcBef>
                  <a:buClr>
                    <a:prstClr val="black"/>
                  </a:buClr>
                  <a:buFont typeface="Arial" panose="020B0604020202020204" pitchFamily="34" charset="0"/>
                  <a:buChar char="•"/>
                </a:pP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F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</a:t>
                </a:r>
                <a:r>
                  <a:rPr lang="en-GB" sz="2400" b="1" cap="all" baseline="30000" dirty="0" err="1">
                    <a:solidFill>
                      <a:schemeClr val="tx1"/>
                    </a:solidFill>
                    <a:latin typeface="Tw Cen MT" panose="020B0602020104020603"/>
                  </a:rPr>
                  <a:t>i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=</a:t>
                </a:r>
                <a14:m>
                  <m:oMath xmlns:m="http://schemas.openxmlformats.org/officeDocument/2006/math">
                    <m:r>
                      <a:rPr lang="en-GB" sz="2400" b="1" cap="all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𝒐𝒃𝒔𝒆𝒓𝒗𝒂𝒕𝒊𝒐𝒏𝒔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𝑿𝒋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𝒕𝒉𝒂𝒕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𝒂𝒓𝒆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&lt;=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GB" sz="2400" b="1" cap="all" dirty="0">
                  <a:solidFill>
                    <a:schemeClr val="tx1"/>
                  </a:solidFill>
                  <a:latin typeface="Tw Cen MT" panose="020B0602020104020603"/>
                </a:endParaRPr>
              </a:p>
              <a:p>
                <a:pPr marL="228600" lvl="0" indent="-228600" defTabSz="914400">
                  <a:lnSpc>
                    <a:spcPct val="120000"/>
                  </a:lnSpc>
                  <a:spcBef>
                    <a:spcPts val="1000"/>
                  </a:spcBef>
                  <a:buClr>
                    <a:prstClr val="black"/>
                  </a:buClr>
                  <a:buFont typeface="Arial" panose="020B0604020202020204" pitchFamily="34" charset="0"/>
                  <a:buChar char="•"/>
                </a:pP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x =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(k)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GB" sz="2400" b="1" i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cap="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1" i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GB" sz="2400" b="1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)(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(k+1)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-W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(k)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)                 </a:t>
                </a:r>
              </a:p>
              <a:p>
                <a:pPr lvl="0" algn="ctr" defTabSz="914400">
                  <a:lnSpc>
                    <a:spcPct val="120000"/>
                  </a:lnSpc>
                  <a:spcBef>
                    <a:spcPts val="1000"/>
                  </a:spcBef>
                  <a:buClr>
                    <a:prstClr val="black"/>
                  </a:buClr>
                </a:pP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(where W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(0)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 = F</a:t>
                </a:r>
                <a:r>
                  <a:rPr lang="en-GB" sz="2400" b="1" cap="all" baseline="30000" dirty="0">
                    <a:solidFill>
                      <a:schemeClr val="tx1"/>
                    </a:solidFill>
                    <a:latin typeface="Tw Cen MT" panose="020B0602020104020603"/>
                  </a:rPr>
                  <a:t>(0)</a:t>
                </a:r>
                <a:r>
                  <a:rPr lang="en-GB" sz="2400" b="1" cap="all" dirty="0">
                    <a:solidFill>
                      <a:schemeClr val="tx1"/>
                    </a:solidFill>
                    <a:latin typeface="Tw Cen MT" panose="020B0602020104020603"/>
                  </a:rPr>
                  <a:t>=0)</a:t>
                </a:r>
                <a:endParaRPr lang="en-AU" sz="2400" b="1" cap="all" dirty="0">
                  <a:solidFill>
                    <a:schemeClr val="tx1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37267"/>
                <a:ext cx="6159499" cy="3257687"/>
              </a:xfrm>
              <a:prstGeom prst="rect">
                <a:avLst/>
              </a:prstGeom>
              <a:blipFill>
                <a:blip r:embed="rId2"/>
                <a:stretch>
                  <a:fillRect l="-1235" r="-6173" b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111DA99-254A-F94B-B5FC-665DEA695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97" y="1422400"/>
            <a:ext cx="472592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0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81000"/>
            <a:ext cx="7975599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Summery of 3 simulation models</a:t>
            </a:r>
            <a:endParaRPr lang="en-US" sz="40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8D5BC9A-6D4C-274D-A4B3-860B7DF62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651659"/>
              </p:ext>
            </p:extLst>
          </p:nvPr>
        </p:nvGraphicFramePr>
        <p:xfrm>
          <a:off x="762001" y="1794934"/>
          <a:ext cx="8516816" cy="3198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9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9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endParaRPr lang="en-AU" sz="16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M/M/2 model</a:t>
                      </a:r>
                      <a:endParaRPr lang="en-AU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Fittest distribution model</a:t>
                      </a:r>
                      <a:endParaRPr lang="en-AU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Empirical model</a:t>
                      </a:r>
                      <a:endParaRPr lang="en-AU" sz="20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8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</a:rPr>
                        <a:t>Estimated W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/>
                        </a:rPr>
                        <a:t>95% CI</a:t>
                      </a:r>
                      <a:endParaRPr lang="en-AU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7.82</a:t>
                      </a:r>
                      <a:endParaRPr lang="en-AU" sz="16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(7.80,7.84)</a:t>
                      </a:r>
                      <a:endParaRPr lang="en-AU" sz="16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6.70</a:t>
                      </a:r>
                      <a:endParaRPr lang="en-AU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(6.68,6.73)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6.517</a:t>
                      </a:r>
                      <a:endParaRPr lang="en-AU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(6.492,6.541)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8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</a:rPr>
                        <a:t>Estimated </a:t>
                      </a:r>
                      <a:r>
                        <a:rPr lang="en-GB" sz="2000" dirty="0" err="1">
                          <a:solidFill>
                            <a:schemeClr val="bg1"/>
                          </a:solidFill>
                          <a:effectLst/>
                        </a:rPr>
                        <a:t>W</a:t>
                      </a:r>
                      <a:r>
                        <a:rPr lang="en-GB" sz="2000" baseline="-25000" dirty="0" err="1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n-GB" sz="2000" baseline="-25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/>
                        </a:rPr>
                        <a:t>95% CI</a:t>
                      </a:r>
                      <a:endParaRPr lang="en-AU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4.708</a:t>
                      </a:r>
                      <a:endParaRPr lang="en-AU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(4.704,4.712)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4.707</a:t>
                      </a:r>
                      <a:endParaRPr lang="en-AU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(4.703,4.711)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4.641</a:t>
                      </a:r>
                      <a:endParaRPr lang="en-AU" sz="16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(4.636,4.646)</a:t>
                      </a:r>
                      <a:endParaRPr lang="en-AU" sz="16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8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</a:rPr>
                        <a:t>Estimated </a:t>
                      </a:r>
                      <a:r>
                        <a:rPr lang="en-GB" sz="2000" dirty="0" err="1">
                          <a:solidFill>
                            <a:schemeClr val="bg1"/>
                          </a:solidFill>
                          <a:effectLst/>
                        </a:rPr>
                        <a:t>W</a:t>
                      </a:r>
                      <a:r>
                        <a:rPr lang="en-GB" sz="2000" baseline="-25000" dirty="0" err="1">
                          <a:solidFill>
                            <a:schemeClr val="bg1"/>
                          </a:solidFill>
                          <a:effectLst/>
                        </a:rPr>
                        <a:t>q</a:t>
                      </a:r>
                      <a:endParaRPr lang="en-GB" sz="2000" baseline="-25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</a:rPr>
                        <a:t>95% CI</a:t>
                      </a:r>
                      <a:endParaRPr lang="en-AU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3.11</a:t>
                      </a:r>
                      <a:endParaRPr lang="en-AU" sz="16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(3.09,3.13)</a:t>
                      </a:r>
                      <a:endParaRPr lang="en-AU" sz="16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1.99</a:t>
                      </a:r>
                      <a:endParaRPr lang="en-AU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(1.97,2.02)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1.875</a:t>
                      </a:r>
                      <a:endParaRPr lang="en-AU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(1.854,1.897)</a:t>
                      </a:r>
                      <a:endParaRPr lang="en-AU" sz="16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AA52B-D565-1D42-AA30-8C54835F6B9D}"/>
                  </a:ext>
                </a:extLst>
              </p:cNvPr>
              <p:cNvSpPr txBox="1"/>
              <p:nvPr/>
            </p:nvSpPr>
            <p:spPr>
              <a:xfrm>
                <a:off x="381000" y="5273070"/>
                <a:ext cx="11303000" cy="955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Observed</m:t>
                      </m:r>
                      <m:r>
                        <a:rPr lang="en-GB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𝐶𝑢𝑠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𝑡𝑜𝑚𝑒𝑟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𝑆𝑒𝑟𝑣𝑖𝑐𝑒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𝑐𝑜𝑚𝑝𝑙𝑒𝑡𝑖𝑜𝑛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𝐴𝑟𝑟𝑖𝑣𝑒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𝑐𝑢𝑠𝑡𝑜𝑚𝑒𝑟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𝑐𝑢𝑠𝑡𝑜𝑚𝑒𝑟𝑠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(279)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𝒎𝒊𝒏𝒕𝒖𝒕𝒆𝒔</m:t>
                      </m:r>
                    </m:oMath>
                  </m:oMathPara>
                </a14:m>
                <a:endParaRPr lang="en-AU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AA52B-D565-1D42-AA30-8C54835F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73070"/>
                <a:ext cx="11303000" cy="955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24394" y="3231715"/>
            <a:ext cx="6770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 you for your attention.</a:t>
            </a:r>
          </a:p>
          <a:p>
            <a:r>
              <a:rPr lang="en-US" sz="4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4380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4169" y="263046"/>
            <a:ext cx="7097123" cy="134434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objective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029A-6643-4980-934A-DE65597887E0}" type="slidenum">
              <a:rPr lang="en-IE" smtClean="0"/>
              <a:t>2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3F828-5237-C446-ABFA-65823E26563F}"/>
              </a:ext>
            </a:extLst>
          </p:cNvPr>
          <p:cNvSpPr txBox="1"/>
          <p:nvPr/>
        </p:nvSpPr>
        <p:spPr>
          <a:xfrm>
            <a:off x="744169" y="1607389"/>
            <a:ext cx="957072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Making observation and Simulate a real-life service unit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Application of queuing theory and simulation modelling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Parsing useful information from a huge dataset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Analyzing relevant data from observed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Find well-fit distributions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Simulate the service system using different models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Evaluate system performance and 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Draw  a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Provide suggestions to help improve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47870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10541"/>
            <a:ext cx="7574279" cy="112202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Introducing our server unit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724C6-BC56-5A40-9D0A-60B18208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41" y="1432561"/>
            <a:ext cx="5486399" cy="4189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BF58B1-EDE2-FC46-B3F7-9AB055531256}"/>
              </a:ext>
            </a:extLst>
          </p:cNvPr>
          <p:cNvSpPr/>
          <p:nvPr/>
        </p:nvSpPr>
        <p:spPr>
          <a:xfrm>
            <a:off x="6481572" y="1419014"/>
            <a:ext cx="4723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Quick info about KK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Quick service rate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Dine in: 9 tables / 35 people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Small space to form a queue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DD1C8-E482-434D-910B-C509F95E4086}"/>
              </a:ext>
            </a:extLst>
          </p:cNvPr>
          <p:cNvSpPr/>
          <p:nvPr/>
        </p:nvSpPr>
        <p:spPr>
          <a:xfrm>
            <a:off x="6481572" y="3407632"/>
            <a:ext cx="54097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Different assumption for allowing queue formation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Assume fixed service time/rate at kitchen side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Arrival% assumed random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Fixed #server: 2 waiters</a:t>
            </a:r>
          </a:p>
        </p:txBody>
      </p:sp>
    </p:spTree>
    <p:extLst>
      <p:ext uri="{BB962C8B-B14F-4D97-AF65-F5344CB8AC3E}">
        <p14:creationId xmlns:p14="http://schemas.microsoft.com/office/powerpoint/2010/main" val="4977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C7F46-1391-C84A-BAD5-E816618B630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4" r="-2" b="4645"/>
          <a:stretch/>
        </p:blipFill>
        <p:spPr bwMode="auto">
          <a:xfrm>
            <a:off x="6105991" y="-2008"/>
            <a:ext cx="4892209" cy="3469108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331438-BCFF-1A4E-B432-97F09D9A69A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6" b="-1"/>
          <a:stretch/>
        </p:blipFill>
        <p:spPr bwMode="auto">
          <a:xfrm>
            <a:off x="8574" y="-15239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5709" y="39994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/>
              <a:t>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E52F6-D82A-9A4B-8BC3-A785D0352C1F}"/>
              </a:ext>
            </a:extLst>
          </p:cNvPr>
          <p:cNvSpPr txBox="1"/>
          <p:nvPr/>
        </p:nvSpPr>
        <p:spPr>
          <a:xfrm>
            <a:off x="1511300" y="5781340"/>
            <a:ext cx="207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monitor.py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5F0369E-23AC-294D-A743-11DBD1167A5A}"/>
              </a:ext>
            </a:extLst>
          </p:cNvPr>
          <p:cNvSpPr txBox="1"/>
          <p:nvPr/>
        </p:nvSpPr>
        <p:spPr>
          <a:xfrm>
            <a:off x="6230068" y="3538099"/>
            <a:ext cx="461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Column-wise manual records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4C1E0E-A2EC-0F40-A5C2-31A1138210AD}"/>
                  </a:ext>
                </a:extLst>
              </p:cNvPr>
              <p:cNvSpPr/>
              <p:nvPr/>
            </p:nvSpPr>
            <p:spPr>
              <a:xfrm>
                <a:off x="10033351" y="2919468"/>
                <a:ext cx="134549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76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% 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214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279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4C1E0E-A2EC-0F40-A5C2-31A113821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351" y="2919468"/>
                <a:ext cx="1345497" cy="618631"/>
              </a:xfrm>
              <a:prstGeom prst="rect">
                <a:avLst/>
              </a:prstGeom>
              <a:blipFill>
                <a:blip r:embed="rId5"/>
                <a:stretch>
                  <a:fillRect t="-162000" r="-49533" b="-2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EAFE63-037F-5146-BBFE-698823BB65BF}"/>
                  </a:ext>
                </a:extLst>
              </p:cNvPr>
              <p:cNvSpPr/>
              <p:nvPr/>
            </p:nvSpPr>
            <p:spPr>
              <a:xfrm>
                <a:off x="3401024" y="5345694"/>
                <a:ext cx="1231427" cy="489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23% (</m:t>
                    </m:r>
                    <m:f>
                      <m:fPr>
                        <m:ctrlPr>
                          <a:rPr lang="en-NZ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65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279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EAFE63-037F-5146-BBFE-698823BB6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024" y="5345694"/>
                <a:ext cx="1231427" cy="489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8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1" y="152400"/>
            <a:ext cx="6794499" cy="145626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badi MT Condensed Extra Bold" charset="0"/>
              </a:rPr>
              <a:t>Observation outcomes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6292-32E3-9343-9B9D-E2F0DE17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29522"/>
            <a:ext cx="3517900" cy="4781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1707B-4032-0142-B8D2-F81740BF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0" y="1453322"/>
            <a:ext cx="2875010" cy="50796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6C2CD1-C6DF-5047-9EF1-C06B79DF2E46}"/>
              </a:ext>
            </a:extLst>
          </p:cNvPr>
          <p:cNvSpPr txBox="1"/>
          <p:nvPr/>
        </p:nvSpPr>
        <p:spPr>
          <a:xfrm>
            <a:off x="7737475" y="1453322"/>
            <a:ext cx="3848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Poisson Arrival at random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Variations of service rate</a:t>
            </a:r>
          </a:p>
          <a:p>
            <a:r>
              <a:rPr lang="en-US" sz="2400" b="1" dirty="0"/>
              <a:t>(affecting kitchen’s service%)</a:t>
            </a:r>
          </a:p>
          <a:p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meal type</a:t>
            </a:r>
          </a:p>
          <a:p>
            <a:pPr marL="457200" indent="-457200">
              <a:buAutoNum type="arabicPeriod"/>
            </a:pPr>
            <a:r>
              <a:rPr lang="en-US" sz="2400" dirty="0"/>
              <a:t>Take-away collection</a:t>
            </a:r>
          </a:p>
          <a:p>
            <a:endParaRPr lang="en-US" sz="24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Variations of queuing time</a:t>
            </a:r>
          </a:p>
          <a:p>
            <a:r>
              <a:rPr lang="en-US" sz="2400" b="1" dirty="0"/>
              <a:t>(affecting waiter’s service%)</a:t>
            </a:r>
          </a:p>
          <a:p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Regular customers</a:t>
            </a:r>
          </a:p>
          <a:p>
            <a:pPr marL="457200" indent="-457200">
              <a:buAutoNum type="arabicPeriod"/>
            </a:pPr>
            <a:r>
              <a:rPr lang="en-US" sz="2400" dirty="0"/>
              <a:t>Delayed order-taking</a:t>
            </a:r>
          </a:p>
        </p:txBody>
      </p:sp>
    </p:spTree>
    <p:extLst>
      <p:ext uri="{BB962C8B-B14F-4D97-AF65-F5344CB8AC3E}">
        <p14:creationId xmlns:p14="http://schemas.microsoft.com/office/powerpoint/2010/main" val="156467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1" y="215900"/>
            <a:ext cx="6794499" cy="145626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badi MT Condensed Extra Bold" charset="0"/>
              </a:rPr>
              <a:t>Performance measure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5FAC09-CC61-394B-8315-52E13DB110AB}"/>
                  </a:ext>
                </a:extLst>
              </p:cNvPr>
              <p:cNvSpPr/>
              <p:nvPr/>
            </p:nvSpPr>
            <p:spPr>
              <a:xfrm>
                <a:off x="4635500" y="4397272"/>
                <a:ext cx="5156199" cy="1059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𝑬</m:t>
                      </m:r>
                      <m:d>
                        <m:dPr>
                          <m:ctrlPr>
                            <a:rPr lang="en-NZ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𝝁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𝟐𝟏𝟐𝟑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𝟕𝟏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𝒎𝒊𝒏𝒖𝒕𝒆𝒔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𝒂𝒗𝒆𝒓𝒂𝒈𝒆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𝒔𝒆𝒓𝒗𝒊𝒄𝒆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𝒕𝒊𝒎𝒆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Z" sz="2400" b="1" dirty="0">
                  <a:effectLst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5FAC09-CC61-394B-8315-52E13DB1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397272"/>
                <a:ext cx="5156199" cy="1059264"/>
              </a:xfrm>
              <a:prstGeom prst="rect">
                <a:avLst/>
              </a:prstGeom>
              <a:blipFill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F8A6A-9893-CD4F-8126-50654D81E8E2}"/>
                  </a:ext>
                </a:extLst>
              </p:cNvPr>
              <p:cNvSpPr txBox="1"/>
              <p:nvPr/>
            </p:nvSpPr>
            <p:spPr>
              <a:xfrm>
                <a:off x="673101" y="1867309"/>
                <a:ext cx="10583506" cy="7442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𝐎𝐛𝐬𝐞𝐫𝐯𝐞𝐝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GB" sz="2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𝚺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𝐂𝐮𝐬𝐭𝐨𝐦𝐞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𝐒𝐞𝐫𝐯𝐢𝐜𝐞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𝐜𝐨𝐦𝐩𝐥𝐞𝐭𝐢𝐨𝐧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𝐀𝐫𝐫𝐢𝐯𝐞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𝐭𝐢𝐦𝐞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𝐨𝐟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𝐜𝐮𝐬𝐭𝐨𝐦𝐞𝐫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𝐧𝐮𝐦𝐛𝐞𝐫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𝐨𝐟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𝐜𝐮𝐬𝐭𝐨𝐦𝐞𝐫𝐬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𝟐𝟕𝟗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F8A6A-9893-CD4F-8126-50654D81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1" y="1867309"/>
                <a:ext cx="10583506" cy="744243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D5A8DB-DC67-0C40-9967-2CE3B3C4F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79319"/>
              </p:ext>
            </p:extLst>
          </p:nvPr>
        </p:nvGraphicFramePr>
        <p:xfrm>
          <a:off x="773613" y="3386435"/>
          <a:ext cx="3734888" cy="20701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</a:t>
                      </a:r>
                      <a:r>
                        <a:rPr lang="en-U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observed value</a:t>
                      </a:r>
                      <a:r>
                        <a:rPr lang="en-US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5.9608 mins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Wq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1.2387 mins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Ws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4.6649 mins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8A8DE-9EEA-7440-8AE7-B0166499F94C}"/>
                  </a:ext>
                </a:extLst>
              </p:cNvPr>
              <p:cNvSpPr/>
              <p:nvPr/>
            </p:nvSpPr>
            <p:spPr>
              <a:xfrm>
                <a:off x="4883762" y="3718239"/>
                <a:ext cx="5421676" cy="539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𝐀𝐫𝐫𝐢𝐯𝐚𝐥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𝐫𝐚𝐭𝐞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%=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𝟎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𝟐𝟏𝟓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𝐩𝐞𝐫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𝐦𝐢𝐧𝐮𝐭𝐞𝐬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 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𝟏𝟐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𝟖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/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𝐡𝐨𝐮𝐫</m:t>
                      </m:r>
                      <m:r>
                        <a:rPr lang="en-US" b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NZ" sz="2400" b="1" dirty="0"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8A8DE-9EEA-7440-8AE7-B0166499F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62" y="3718239"/>
                <a:ext cx="5421676" cy="5391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1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57665" y="374552"/>
            <a:ext cx="3838135" cy="1456267"/>
          </a:xfrm>
        </p:spPr>
        <p:txBody>
          <a:bodyPr>
            <a:normAutofit/>
          </a:bodyPr>
          <a:lstStyle/>
          <a:p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Hant" alt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endParaRPr lang="en-US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8B3F0F-4E51-E147-9663-8CD803C1D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716717"/>
              </p:ext>
            </p:extLst>
          </p:nvPr>
        </p:nvGraphicFramePr>
        <p:xfrm>
          <a:off x="657665" y="1830818"/>
          <a:ext cx="9768253" cy="22197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63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2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en-AU" sz="28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Gamma</a:t>
                      </a:r>
                      <a:endParaRPr lang="en-AU" sz="2400" dirty="0">
                        <a:solidFill>
                          <a:srgbClr val="FF0000"/>
                        </a:solidFill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Erlang</a:t>
                      </a:r>
                      <a:endParaRPr lang="en-AU" sz="2400" dirty="0">
                        <a:solidFill>
                          <a:srgbClr val="FF0000"/>
                        </a:solidFill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Exponential</a:t>
                      </a:r>
                      <a:endParaRPr lang="en-AU" sz="2400" dirty="0">
                        <a:solidFill>
                          <a:srgbClr val="FF0000"/>
                        </a:solidFill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Inter-arrival time</a:t>
                      </a:r>
                      <a:endParaRPr lang="en-AU" sz="24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</a:t>
                      </a:r>
                      <a:r>
                        <a:rPr lang="en-GB" sz="1600" dirty="0">
                          <a:effectLst/>
                        </a:rPr>
                        <a:t> 21.038</a:t>
                      </a:r>
                      <a:r>
                        <a:rPr lang="en-GB" sz="2000" dirty="0">
                          <a:effectLst/>
                        </a:rPr>
                        <a:t>  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 </a:t>
                      </a:r>
                      <a:r>
                        <a:rPr lang="en-GB" sz="1600" dirty="0">
                          <a:effectLst/>
                        </a:rPr>
                        <a:t>0.00031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 </a:t>
                      </a:r>
                      <a:r>
                        <a:rPr lang="en-GB" sz="1600" dirty="0">
                          <a:effectLst/>
                        </a:rPr>
                        <a:t>281.79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</a:t>
                      </a:r>
                      <a:r>
                        <a:rPr lang="en-GB" sz="1600" dirty="0">
                          <a:effectLst/>
                        </a:rPr>
                        <a:t> 6.498*10</a:t>
                      </a:r>
                      <a:r>
                        <a:rPr lang="en-GB" sz="1600" baseline="30000" dirty="0">
                          <a:effectLst/>
                        </a:rPr>
                        <a:t>-58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</a:t>
                      </a:r>
                      <a:r>
                        <a:rPr lang="en-GB" sz="1600" dirty="0">
                          <a:effectLst/>
                        </a:rPr>
                        <a:t> 20.76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 </a:t>
                      </a:r>
                      <a:r>
                        <a:rPr lang="en-GB" sz="1600" dirty="0">
                          <a:effectLst/>
                        </a:rPr>
                        <a:t>0.00089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Service time</a:t>
                      </a:r>
                      <a:endParaRPr lang="en-AU" sz="24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 </a:t>
                      </a:r>
                      <a:r>
                        <a:rPr lang="en-GB" sz="1600" dirty="0">
                          <a:effectLst/>
                        </a:rPr>
                        <a:t>1.05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</a:t>
                      </a:r>
                      <a:r>
                        <a:rPr lang="en-GB" sz="1600" dirty="0">
                          <a:effectLst/>
                        </a:rPr>
                        <a:t> 0.305329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 </a:t>
                      </a:r>
                      <a:r>
                        <a:rPr lang="en-GB" sz="1600" dirty="0">
                          <a:effectLst/>
                        </a:rPr>
                        <a:t>68.04</a:t>
                      </a:r>
                      <a:r>
                        <a:rPr lang="en-GB" sz="2000" dirty="0">
                          <a:effectLst/>
                        </a:rPr>
                        <a:t>  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</a:t>
                      </a:r>
                      <a:r>
                        <a:rPr lang="en-GB" sz="1600" dirty="0">
                          <a:effectLst/>
                        </a:rPr>
                        <a:t> 1.60*10</a:t>
                      </a:r>
                      <a:r>
                        <a:rPr lang="en-GB" sz="1600" baseline="30000" dirty="0">
                          <a:effectLst/>
                        </a:rPr>
                        <a:t>-16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test statistic: </a:t>
                      </a:r>
                      <a:r>
                        <a:rPr lang="en-GB" sz="1600" dirty="0">
                          <a:effectLst/>
                        </a:rPr>
                        <a:t>130.074</a:t>
                      </a:r>
                      <a:endParaRPr lang="en-AU" sz="20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p-value: </a:t>
                      </a:r>
                      <a:r>
                        <a:rPr lang="en-GB" sz="1600" dirty="0">
                          <a:effectLst/>
                        </a:rPr>
                        <a:t>2.295*10</a:t>
                      </a:r>
                      <a:r>
                        <a:rPr lang="en-GB" sz="1600" baseline="30000" dirty="0">
                          <a:effectLst/>
                        </a:rPr>
                        <a:t>-26</a:t>
                      </a:r>
                      <a:endParaRPr lang="en-AU" sz="2000" dirty="0">
                        <a:effectLst/>
                        <a:latin typeface="Abadi MT Condensed Light" panose="020B0306030101010103" pitchFamily="34" charset="77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5141A8-09E4-4344-9B11-847227E3797C}"/>
              </a:ext>
            </a:extLst>
          </p:cNvPr>
          <p:cNvSpPr txBox="1"/>
          <p:nvPr/>
        </p:nvSpPr>
        <p:spPr>
          <a:xfrm>
            <a:off x="657665" y="4187978"/>
            <a:ext cx="1011193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fit_alpha</a:t>
            </a:r>
            <a:r>
              <a:rPr lang="en-GB" sz="2000" dirty="0"/>
              <a:t>, </a:t>
            </a:r>
            <a:r>
              <a:rPr lang="en-GB" sz="2000" dirty="0" err="1"/>
              <a:t>fit_loc</a:t>
            </a:r>
            <a:r>
              <a:rPr lang="en-GB" sz="2000" dirty="0"/>
              <a:t>, </a:t>
            </a:r>
            <a:r>
              <a:rPr lang="en-GB" sz="2000" dirty="0" err="1"/>
              <a:t>fit_beta</a:t>
            </a:r>
            <a:r>
              <a:rPr lang="en-GB" sz="2000" dirty="0"/>
              <a:t> = </a:t>
            </a:r>
            <a:r>
              <a:rPr lang="en-GB" sz="2000" dirty="0" err="1"/>
              <a:t>ss.gamma.fit</a:t>
            </a:r>
            <a:r>
              <a:rPr lang="en-GB" sz="2000" dirty="0"/>
              <a:t>(data, floc=0)</a:t>
            </a:r>
            <a:endParaRPr lang="en-AU" sz="2000" dirty="0"/>
          </a:p>
          <a:p>
            <a:r>
              <a:rPr lang="en-GB" sz="2000" dirty="0" err="1"/>
              <a:t>fit_alpha</a:t>
            </a:r>
            <a:r>
              <a:rPr lang="en-GB" sz="2000" dirty="0"/>
              <a:t>, </a:t>
            </a:r>
            <a:r>
              <a:rPr lang="en-GB" sz="2000" dirty="0" err="1"/>
              <a:t>fit_loc</a:t>
            </a:r>
            <a:r>
              <a:rPr lang="en-GB" sz="2000" dirty="0"/>
              <a:t>, </a:t>
            </a:r>
            <a:r>
              <a:rPr lang="en-GB" sz="2000" dirty="0" err="1"/>
              <a:t>fit_beta</a:t>
            </a:r>
            <a:r>
              <a:rPr lang="en-GB" sz="2000" dirty="0"/>
              <a:t> = </a:t>
            </a:r>
            <a:r>
              <a:rPr lang="en-GB" sz="2000" dirty="0" err="1"/>
              <a:t>ss.erlang.fit</a:t>
            </a:r>
            <a:r>
              <a:rPr lang="en-GB" sz="2000" dirty="0"/>
              <a:t>(data, floc=0)</a:t>
            </a:r>
            <a:endParaRPr lang="en-AU" sz="2000" dirty="0"/>
          </a:p>
          <a:p>
            <a:r>
              <a:rPr lang="en-GB" sz="2000" dirty="0" err="1"/>
              <a:t>fit_lamda</a:t>
            </a:r>
            <a:r>
              <a:rPr lang="en-GB" sz="2000" dirty="0"/>
              <a:t>, </a:t>
            </a:r>
            <a:r>
              <a:rPr lang="en-GB" sz="2000" dirty="0" err="1"/>
              <a:t>fit_loc</a:t>
            </a:r>
            <a:r>
              <a:rPr lang="en-GB" sz="2000" dirty="0"/>
              <a:t>, = </a:t>
            </a:r>
            <a:r>
              <a:rPr lang="en-GB" sz="2000" dirty="0" err="1"/>
              <a:t>ss.expon.fit</a:t>
            </a:r>
            <a:r>
              <a:rPr lang="en-GB" sz="2000" dirty="0"/>
              <a:t>(data, floc=0)</a:t>
            </a:r>
            <a:endParaRPr lang="en-AU" sz="2000" dirty="0"/>
          </a:p>
          <a:p>
            <a:r>
              <a:rPr lang="en-US" sz="2400" dirty="0"/>
              <a:t>N</a:t>
            </a:r>
            <a:r>
              <a:rPr lang="en-GB" sz="2400" dirty="0"/>
              <a:t>umber of bins = </a:t>
            </a:r>
            <a:r>
              <a:rPr lang="en-GB" sz="2400" b="1" dirty="0"/>
              <a:t>(1+ log</a:t>
            </a:r>
            <a:r>
              <a:rPr lang="en-GB" sz="2400" b="1" baseline="-25000" dirty="0"/>
              <a:t>2</a:t>
            </a:r>
            <a:r>
              <a:rPr lang="en-GB" sz="2400" b="1" baseline="30000" dirty="0"/>
              <a:t>N</a:t>
            </a:r>
            <a:r>
              <a:rPr lang="en-GB" sz="2400" b="1" dirty="0"/>
              <a:t>) </a:t>
            </a: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</a:t>
            </a:r>
            <a:r>
              <a:rPr lang="en-GB" sz="2000" dirty="0"/>
              <a:t>he parameter estimation in </a:t>
            </a:r>
            <a:r>
              <a:rPr lang="en-GB" sz="2000" dirty="0" err="1"/>
              <a:t>ss.gamma</a:t>
            </a:r>
            <a:r>
              <a:rPr lang="en-GB" sz="2000" dirty="0"/>
              <a:t> is E(X) = alpha*beta, V(X) = alpha*beta*beta</a:t>
            </a:r>
            <a:r>
              <a:rPr lang="en-AU" sz="2000" dirty="0"/>
              <a:t> </a:t>
            </a:r>
            <a:endParaRPr lang="en-GB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480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35F7FA7D-169D-1F45-B01E-3C0B48B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9" y="526952"/>
            <a:ext cx="3838135" cy="1456267"/>
          </a:xfrm>
        </p:spPr>
        <p:txBody>
          <a:bodyPr>
            <a:normAutofit/>
          </a:bodyPr>
          <a:lstStyle/>
          <a:p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Hant" alt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42F20-6F00-644E-B724-3840387B2872}"/>
              </a:ext>
            </a:extLst>
          </p:cNvPr>
          <p:cNvSpPr txBox="1"/>
          <p:nvPr/>
        </p:nvSpPr>
        <p:spPr>
          <a:xfrm>
            <a:off x="2557462" y="1906066"/>
            <a:ext cx="8035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are inter-arrival times mostly exponentially distributions</a:t>
            </a:r>
          </a:p>
          <a:p>
            <a:endParaRPr lang="en-US" b="1" dirty="0"/>
          </a:p>
          <a:p>
            <a:r>
              <a:rPr lang="en-US" dirty="0"/>
              <a:t>1.  Observation time period </a:t>
            </a:r>
          </a:p>
          <a:p>
            <a:r>
              <a:rPr lang="en-US" dirty="0"/>
              <a:t>2.  Not as easily affected as service times..</a:t>
            </a:r>
          </a:p>
          <a:p>
            <a:pPr marL="342900" indent="-342900">
              <a:buAutoNum type="arabicPeriod" startAt="2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F217A-72C5-BA48-8049-C136DCCE7E0D}"/>
              </a:ext>
            </a:extLst>
          </p:cNvPr>
          <p:cNvSpPr txBox="1"/>
          <p:nvPr/>
        </p:nvSpPr>
        <p:spPr>
          <a:xfrm>
            <a:off x="2557462" y="3475726"/>
            <a:ext cx="734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are service times gamma distributed</a:t>
            </a:r>
          </a:p>
          <a:p>
            <a:r>
              <a:rPr lang="en-US" dirty="0"/>
              <a:t>1.  Staff may not be solely doing one specific job.  </a:t>
            </a:r>
          </a:p>
          <a:p>
            <a:r>
              <a:rPr lang="en-US" dirty="0"/>
              <a:t>2.  Orders do not take a fixed amount of time.  </a:t>
            </a:r>
          </a:p>
          <a:p>
            <a:pPr marL="342900" indent="-342900">
              <a:buAutoNum type="arabicPeriod" startAt="3"/>
            </a:pPr>
            <a:r>
              <a:rPr lang="en-US" dirty="0"/>
              <a:t>Customers order extra things </a:t>
            </a:r>
          </a:p>
          <a:p>
            <a:r>
              <a:rPr lang="en-US" dirty="0"/>
              <a:t>……….</a:t>
            </a:r>
          </a:p>
        </p:txBody>
      </p:sp>
    </p:spTree>
    <p:extLst>
      <p:ext uri="{BB962C8B-B14F-4D97-AF65-F5344CB8AC3E}">
        <p14:creationId xmlns:p14="http://schemas.microsoft.com/office/powerpoint/2010/main" val="121221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35F7FA7D-169D-1F45-B01E-3C0B48B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09" y="526952"/>
            <a:ext cx="3838135" cy="1456267"/>
          </a:xfrm>
        </p:spPr>
        <p:txBody>
          <a:bodyPr>
            <a:normAutofit/>
          </a:bodyPr>
          <a:lstStyle/>
          <a:p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Hant" altLang="en-US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Hant" sz="4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CB60-05C3-8E46-A26E-00C3E98C8613}"/>
              </a:ext>
            </a:extLst>
          </p:cNvPr>
          <p:cNvSpPr txBox="1"/>
          <p:nvPr/>
        </p:nvSpPr>
        <p:spPr>
          <a:xfrm>
            <a:off x="948897" y="2428874"/>
            <a:ext cx="5514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chosen distribution (gamma) for service times looks good  :  with p-value = 0.305329</a:t>
            </a:r>
          </a:p>
          <a:p>
            <a:endParaRPr lang="en-US" sz="2000" b="1" dirty="0"/>
          </a:p>
          <a:p>
            <a:r>
              <a:rPr lang="en-US" sz="2000" b="1" dirty="0"/>
              <a:t>Inter-arrival times being exponentially distributed are  very not likely : with  p-value = 0.000899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4299-4D3E-A046-843F-546237052DB8}"/>
              </a:ext>
            </a:extLst>
          </p:cNvPr>
          <p:cNvSpPr txBox="1"/>
          <p:nvPr/>
        </p:nvSpPr>
        <p:spPr>
          <a:xfrm>
            <a:off x="1285875" y="4257675"/>
            <a:ext cx="3786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hypothesis  :  inter-arrival times are exponentially distributed.</a:t>
            </a:r>
          </a:p>
          <a:p>
            <a:endParaRPr lang="en-US" dirty="0"/>
          </a:p>
          <a:p>
            <a:r>
              <a:rPr lang="en-US" dirty="0"/>
              <a:t>Should reject null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A23CA-95BD-2547-9242-0E9CB2A6EC2D}"/>
              </a:ext>
            </a:extLst>
          </p:cNvPr>
          <p:cNvSpPr txBox="1"/>
          <p:nvPr/>
        </p:nvSpPr>
        <p:spPr>
          <a:xfrm>
            <a:off x="6672262" y="2428874"/>
            <a:ext cx="445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for this could be that inter-arrival times are not always ideally exponentially distributed.</a:t>
            </a:r>
          </a:p>
          <a:p>
            <a:endParaRPr lang="en-US" dirty="0"/>
          </a:p>
          <a:p>
            <a:r>
              <a:rPr lang="en-US" dirty="0"/>
              <a:t>Bad weather </a:t>
            </a:r>
          </a:p>
          <a:p>
            <a:endParaRPr lang="en-US" dirty="0"/>
          </a:p>
          <a:p>
            <a:r>
              <a:rPr lang="en-US" dirty="0"/>
              <a:t>Observation times</a:t>
            </a:r>
          </a:p>
          <a:p>
            <a:endParaRPr lang="en-US" dirty="0"/>
          </a:p>
          <a:p>
            <a:r>
              <a:rPr lang="en-US" dirty="0"/>
              <a:t>………..</a:t>
            </a:r>
          </a:p>
        </p:txBody>
      </p:sp>
    </p:spTree>
    <p:extLst>
      <p:ext uri="{BB962C8B-B14F-4D97-AF65-F5344CB8AC3E}">
        <p14:creationId xmlns:p14="http://schemas.microsoft.com/office/powerpoint/2010/main" val="524074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{D0D50573-7F26-904A-B36B-093835DC12CF}tf10001058</Template>
  <TotalTime>1675</TotalTime>
  <Words>842</Words>
  <Application>Microsoft Macintosh PowerPoint</Application>
  <PresentationFormat>Widescreen</PresentationFormat>
  <Paragraphs>184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DengXian</vt:lpstr>
      <vt:lpstr>新細明體</vt:lpstr>
      <vt:lpstr>新細明體</vt:lpstr>
      <vt:lpstr>宋体</vt:lpstr>
      <vt:lpstr>Abadi MT Condensed Extra Bold</vt:lpstr>
      <vt:lpstr>Abadi MT Condensed Light</vt:lpstr>
      <vt:lpstr>Arial</vt:lpstr>
      <vt:lpstr>Calibri</vt:lpstr>
      <vt:lpstr>Calibri Light</vt:lpstr>
      <vt:lpstr>Cambria Math</vt:lpstr>
      <vt:lpstr>Consolas</vt:lpstr>
      <vt:lpstr>Courier New</vt:lpstr>
      <vt:lpstr>Helvetica Neue</vt:lpstr>
      <vt:lpstr>Times New Roman</vt:lpstr>
      <vt:lpstr>Tw Cen MT</vt:lpstr>
      <vt:lpstr>Wingdings</vt:lpstr>
      <vt:lpstr>Celestial</vt:lpstr>
      <vt:lpstr>COMP312/OPRE354 GROUP6 PROJECT</vt:lpstr>
      <vt:lpstr>project objective</vt:lpstr>
      <vt:lpstr>Introducing our server unit</vt:lpstr>
      <vt:lpstr>Data collection</vt:lpstr>
      <vt:lpstr>Observation outcomes</vt:lpstr>
      <vt:lpstr>Performance measure</vt:lpstr>
      <vt:lpstr>Data analysis</vt:lpstr>
      <vt:lpstr>Data analysis</vt:lpstr>
      <vt:lpstr>Data analysis</vt:lpstr>
      <vt:lpstr>Data analysis</vt:lpstr>
      <vt:lpstr>Data analysis</vt:lpstr>
      <vt:lpstr>Data analysis</vt:lpstr>
      <vt:lpstr>M1 model- m/m/2</vt:lpstr>
      <vt:lpstr>M2 model</vt:lpstr>
      <vt:lpstr>Empirical DITRIBUTION MODEL</vt:lpstr>
      <vt:lpstr>Summery of 3 simulation models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Lie-neilsen toolworks</dc:title>
  <dc:creator>Andy Yang</dc:creator>
  <cp:lastModifiedBy>Andy Yang</cp:lastModifiedBy>
  <cp:revision>210</cp:revision>
  <cp:lastPrinted>2018-06-06T02:42:37Z</cp:lastPrinted>
  <dcterms:created xsi:type="dcterms:W3CDTF">2017-10-18T06:20:03Z</dcterms:created>
  <dcterms:modified xsi:type="dcterms:W3CDTF">2018-06-06T03:36:53Z</dcterms:modified>
</cp:coreProperties>
</file>